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6" r:id="rId3"/>
    <p:sldId id="257" r:id="rId4"/>
    <p:sldId id="258" r:id="rId5"/>
    <p:sldId id="259" r:id="rId6"/>
    <p:sldId id="264" r:id="rId7"/>
    <p:sldId id="260" r:id="rId8"/>
    <p:sldId id="262" r:id="rId9"/>
    <p:sldId id="263" r:id="rId10"/>
    <p:sldId id="26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8" name="27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17" name="16 Altbilgi Yer Tutucusu"/>
          <p:cNvSpPr>
            <a:spLocks noGrp="1"/>
          </p:cNvSpPr>
          <p:nvPr>
            <p:ph type="ftr" sz="quarter" idx="11"/>
          </p:nvPr>
        </p:nvSpPr>
        <p:spPr/>
        <p:txBody>
          <a:bodyPr/>
          <a:lstStyle>
            <a:extLst/>
          </a:lstStyle>
          <a:p>
            <a:endParaRPr lang="tr-TR"/>
          </a:p>
        </p:txBody>
      </p:sp>
      <p:sp>
        <p:nvSpPr>
          <p:cNvPr id="29" name="28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
        <p:nvSpPr>
          <p:cNvPr id="32" name="31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Dikdörtgen"/>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Dikdörtgen"/>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Dikdörtgen"/>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Dikdörtgen"/>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Başlık"/>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56" name="55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981200" cy="5851525"/>
          </a:xfrm>
        </p:spPr>
        <p:txBody>
          <a:bodyPr vert="eaVert" anchor="ct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58674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4" name="13 Serbest Form"/>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Serbest Form"/>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Serbest Form"/>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Serbest Form"/>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Serbest Form"/>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Serbest Form"/>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Serbest Form"/>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Serbest Form"/>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Serbest Form"/>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Serbest Form"/>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Serbest Form"/>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Serbest Form"/>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Serbest Form"/>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Serbest Form"/>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Serbest Form"/>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etin Yer Tutucusu"/>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
        <p:nvSpPr>
          <p:cNvPr id="7" name="6 Dikdörtgen"/>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tr-TR" smtClean="0"/>
              <a:t>Asıl başlık stili için tıklatın</a:t>
            </a:r>
            <a:endParaRPr kumimoji="0" lang="en-US"/>
          </a:p>
        </p:txBody>
      </p:sp>
      <p:sp>
        <p:nvSpPr>
          <p:cNvPr id="8" name="7 Dikdörtgen"/>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Dikdörtgen"/>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Dikdörtgen"/>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2064"/>
            <a:ext cx="8229600" cy="9144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5" name="24 Dikdörtgen"/>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504824" y="512064"/>
            <a:ext cx="7772400" cy="914400"/>
          </a:xfrm>
        </p:spPr>
        <p:txBody>
          <a:bodyPr anchor="t"/>
          <a:lstStyle>
            <a:lvl1pPr>
              <a:defRPr sz="400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
        <p:nvSpPr>
          <p:cNvPr id="16" name="15 Dikdörtgen"/>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Dikdörtgen"/>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Dikdörtgen"/>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Dikdörtgen"/>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Dikdörtgen"/>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Dikdörtgen"/>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Dikdörtgen"/>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Dikdörtgen"/>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Dikdörtgen"/>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2064"/>
            <a:ext cx="7772400" cy="914400"/>
          </a:xfrm>
        </p:spPr>
        <p:txBody>
          <a:bodyPr/>
          <a:lstStyle>
            <a:lvl1pPr>
              <a:defRPr sz="4000" cap="none" baseline="0"/>
            </a:lvl1pPr>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73050"/>
            <a:ext cx="8229600" cy="1162050"/>
          </a:xfrm>
        </p:spPr>
        <p:txBody>
          <a:bodyPr anchor="ctr"/>
          <a:lstStyle>
            <a:lvl1pPr algn="l">
              <a:buNone/>
              <a:defRPr sz="3600" b="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1FDD089-8E7F-4CC8-962B-D7FFDB95D4E6}" type="datetimeFigureOut">
              <a:rPr lang="tr-TR" smtClean="0"/>
              <a:pPr/>
              <a:t>20.03.2017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D89C747-4155-4AC4-90A8-B131480792B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Düz Bağlayıcı"/>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
          <p:cNvGrpSpPr/>
          <p:nvPr/>
        </p:nvGrpSpPr>
        <p:grpSpPr>
          <a:xfrm rot="5400000">
            <a:off x="8514581" y="1219200"/>
            <a:ext cx="132763" cy="128466"/>
            <a:chOff x="6668087" y="1297746"/>
            <a:chExt cx="161840" cy="156602"/>
          </a:xfrm>
        </p:grpSpPr>
        <p:cxnSp>
          <p:nvCxnSpPr>
            <p:cNvPr id="15" name="14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Başlık"/>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tr-TR" smtClean="0"/>
              <a:t>Resim eklemek için simgeyi tıklatın</a:t>
            </a:r>
            <a:endParaRPr kumimoji="0" lang="en-US"/>
          </a:p>
        </p:txBody>
      </p:sp>
      <p:sp>
        <p:nvSpPr>
          <p:cNvPr id="4" name="3 Metin Yer Tutucusu"/>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grpSp>
        <p:nvGrpSpPr>
          <p:cNvPr id="14" name="13 Grup"/>
          <p:cNvGrpSpPr/>
          <p:nvPr/>
        </p:nvGrpSpPr>
        <p:grpSpPr>
          <a:xfrm rot="5400000">
            <a:off x="8666981" y="1371600"/>
            <a:ext cx="132763" cy="128466"/>
            <a:chOff x="6668087" y="1297746"/>
            <a:chExt cx="161840" cy="156602"/>
          </a:xfrm>
        </p:grpSpPr>
        <p:cxnSp>
          <p:nvCxnSpPr>
            <p:cNvPr id="11" name="10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
          <p:cNvGrpSpPr/>
          <p:nvPr/>
        </p:nvGrpSpPr>
        <p:grpSpPr>
          <a:xfrm rot="5400000">
            <a:off x="8320088" y="1474763"/>
            <a:ext cx="132763" cy="128466"/>
            <a:chOff x="6668087" y="1297746"/>
            <a:chExt cx="161840" cy="156602"/>
          </a:xfrm>
        </p:grpSpPr>
        <p:cxnSp>
          <p:nvCxnSpPr>
            <p:cNvPr id="19" name="18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Veri Yer Tutucusu"/>
          <p:cNvSpPr>
            <a:spLocks noGrp="1"/>
          </p:cNvSpPr>
          <p:nvPr>
            <p:ph type="dt" sz="half" idx="10"/>
          </p:nvPr>
        </p:nvSpPr>
        <p:spPr>
          <a:xfrm>
            <a:off x="6477000" y="55499"/>
            <a:ext cx="2133600" cy="365125"/>
          </a:xfrm>
        </p:spPr>
        <p:txBody>
          <a:bodyPr/>
          <a:lstStyle>
            <a:extLst/>
          </a:lstStyle>
          <a:p>
            <a:fld id="{B1FDD089-8E7F-4CC8-962B-D7FFDB95D4E6}" type="datetimeFigureOut">
              <a:rPr lang="tr-TR" smtClean="0"/>
              <a:pPr/>
              <a:t>20.03.2017</a:t>
            </a:fld>
            <a:endParaRPr lang="tr-TR"/>
          </a:p>
        </p:txBody>
      </p:sp>
      <p:sp>
        <p:nvSpPr>
          <p:cNvPr id="6" name="5 Altbilgi Yer Tutucusu"/>
          <p:cNvSpPr>
            <a:spLocks noGrp="1"/>
          </p:cNvSpPr>
          <p:nvPr>
            <p:ph type="ftr" sz="quarter" idx="11"/>
          </p:nvPr>
        </p:nvSpPr>
        <p:spPr>
          <a:xfrm>
            <a:off x="914400" y="55499"/>
            <a:ext cx="5562600" cy="365125"/>
          </a:xfrm>
        </p:spPr>
        <p:txBody>
          <a:bodyPr/>
          <a:lstStyle>
            <a:extLst/>
          </a:lstStyle>
          <a:p>
            <a:endParaRPr lang="tr-TR"/>
          </a:p>
        </p:txBody>
      </p:sp>
      <p:sp>
        <p:nvSpPr>
          <p:cNvPr id="7" name="6 Slayt Numarası Yer Tutucusu"/>
          <p:cNvSpPr>
            <a:spLocks noGrp="1"/>
          </p:cNvSpPr>
          <p:nvPr>
            <p:ph type="sldNum" sz="quarter" idx="12"/>
          </p:nvPr>
        </p:nvSpPr>
        <p:spPr>
          <a:xfrm>
            <a:off x="8610600" y="55499"/>
            <a:ext cx="457200" cy="365125"/>
          </a:xfrm>
        </p:spPr>
        <p:txBody>
          <a:bodyPr/>
          <a:lstStyle>
            <a:extLst/>
          </a:lstStyle>
          <a:p>
            <a:fld id="{8D89C747-4155-4AC4-90A8-B131480792B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Dikdörtgen"/>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Dikdörtgen"/>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Dikdörtgen"/>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Başlık Yer Tutucusu"/>
          <p:cNvSpPr>
            <a:spLocks noGrp="1"/>
          </p:cNvSpPr>
          <p:nvPr>
            <p:ph type="title"/>
          </p:nvPr>
        </p:nvSpPr>
        <p:spPr>
          <a:xfrm>
            <a:off x="914400" y="512064"/>
            <a:ext cx="7772400" cy="914400"/>
          </a:xfrm>
          <a:prstGeom prst="rect">
            <a:avLst/>
          </a:prstGeom>
        </p:spPr>
        <p:txBody>
          <a:bodyPr vert="horz" anchor="t">
            <a:noAutofit/>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1FDD089-8E7F-4CC8-962B-D7FFDB95D4E6}" type="datetimeFigureOut">
              <a:rPr lang="tr-TR" smtClean="0"/>
              <a:pPr/>
              <a:t>20.03.2017</a:t>
            </a:fld>
            <a:endParaRPr lang="tr-TR"/>
          </a:p>
        </p:txBody>
      </p:sp>
      <p:sp>
        <p:nvSpPr>
          <p:cNvPr id="3" name="2 Altbilgi Yer Tutucusu"/>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tr-TR"/>
          </a:p>
        </p:txBody>
      </p:sp>
      <p:sp>
        <p:nvSpPr>
          <p:cNvPr id="23" name="22 Slayt Numarası Yer Tutucusu"/>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D89C747-4155-4AC4-90A8-B131480792B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r.wikipedia.org/wiki/Tedavi" TargetMode="External"/><Relationship Id="rId2" Type="http://schemas.openxmlformats.org/officeDocument/2006/relationships/hyperlink" Target="https://tr.wikipedia.org/wiki/Veteriner_hekim" TargetMode="External"/><Relationship Id="rId1" Type="http://schemas.openxmlformats.org/officeDocument/2006/relationships/slideLayout" Target="../slideLayouts/slideLayout2.xml"/><Relationship Id="rId4" Type="http://schemas.openxmlformats.org/officeDocument/2006/relationships/hyperlink" Target="https://tr.wikipedia.org/wiki/Koruyucu_t%C4%B1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r.wikipedia.org/wiki/Veteriner_Sa%C4%9Fl%C4%B1k_Teknikeri" TargetMode="External"/><Relationship Id="rId2" Type="http://schemas.openxmlformats.org/officeDocument/2006/relationships/hyperlink" Target="https://tr.wikipedia.org/wiki/Veteriner_Hekim" TargetMode="External"/><Relationship Id="rId1" Type="http://schemas.openxmlformats.org/officeDocument/2006/relationships/slideLayout" Target="../slideLayouts/slideLayout2.xml"/><Relationship Id="rId4" Type="http://schemas.openxmlformats.org/officeDocument/2006/relationships/hyperlink" Target="https://tr.wikipedia.org/wiki/Hayvan_sa%C4%9Fl%C4%B1k_kabin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96752"/>
            <a:ext cx="8208912" cy="1975104"/>
          </a:xfrm>
        </p:spPr>
        <p:txBody>
          <a:bodyPr/>
          <a:lstStyle/>
          <a:p>
            <a:pPr algn="ctr"/>
            <a:r>
              <a:rPr lang="tr-TR" sz="3200" dirty="0" smtClean="0"/>
              <a:t>TUŞBA </a:t>
            </a:r>
            <a:br>
              <a:rPr lang="tr-TR" sz="3200" dirty="0" smtClean="0"/>
            </a:br>
            <a:r>
              <a:rPr lang="tr-TR" sz="3200" dirty="0" smtClean="0"/>
              <a:t>MESLEKİ VE TEKNİK ANADOLU LİSESİ</a:t>
            </a:r>
            <a:endParaRPr lang="tr-T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pPr lvl="1"/>
            <a:endParaRPr lang="tr-TR" dirty="0" smtClean="0"/>
          </a:p>
          <a:p>
            <a:pPr lvl="1"/>
            <a:r>
              <a:rPr lang="tr-TR" dirty="0" smtClean="0"/>
              <a:t>Veteriner </a:t>
            </a:r>
            <a:r>
              <a:rPr lang="tr-TR" dirty="0"/>
              <a:t>sağlık teknisyenleri, Üniversitelerin Sağlık Programları Bölümlerinde olan, Laborant ve Veteriner Sağlık Ön Lisans Programlarına, Hayvan Yetiştiriciliği ve Sağlığı Meslek Yüksek Okullarına, Veteriner Sağlık Teknikerliği Ön Lisans Programlarına sınavlı/sınavsız girebilmektedirler. </a:t>
            </a:r>
            <a:endParaRPr lang="tr-TR" dirty="0" smtClean="0"/>
          </a:p>
          <a:p>
            <a:pPr lvl="1"/>
            <a:endParaRPr lang="tr-TR" dirty="0" smtClean="0"/>
          </a:p>
          <a:p>
            <a:pPr lvl="1"/>
            <a:endParaRPr lang="tr-TR" dirty="0" smtClean="0"/>
          </a:p>
          <a:p>
            <a:pPr lvl="1"/>
            <a:endParaRPr lang="tr-TR" dirty="0" smtClean="0"/>
          </a:p>
          <a:p>
            <a:pPr lvl="1"/>
            <a:r>
              <a:rPr lang="tr-TR" dirty="0" smtClean="0"/>
              <a:t>Sınavsız </a:t>
            </a:r>
            <a:r>
              <a:rPr lang="tr-TR" dirty="0"/>
              <a:t>girdiği meslek yüksek okullarından dikey geçiş sınavı ile Veteriner Fakültelerine girebilmektedirler. Gerek kamu kurum ve kuruluşlarında, gerekse özel sektörde görev alarak yetki ve sorumluluklarını yürütürler</a:t>
            </a:r>
            <a:r>
              <a:rPr lang="tr-TR" dirty="0" smtClean="0"/>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8458200" cy="6336704"/>
          </a:xfrm>
        </p:spPr>
        <p:txBody>
          <a:bodyPr/>
          <a:lstStyle/>
          <a:p>
            <a:r>
              <a:rPr lang="tr-TR" dirty="0" smtClean="0"/>
              <a:t/>
            </a:r>
            <a:br>
              <a:rPr lang="tr-TR" dirty="0" smtClean="0"/>
            </a:br>
            <a:r>
              <a:rPr lang="tr-TR" dirty="0" smtClean="0"/>
              <a:t/>
            </a:r>
            <a:br>
              <a:rPr lang="tr-TR" dirty="0" smtClean="0"/>
            </a:br>
            <a:r>
              <a:rPr lang="tr-TR" dirty="0" smtClean="0"/>
              <a:t>	HAYVAN SAĞLIĞI ALANI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0"/>
            <a:ext cx="8820472" cy="6858000"/>
          </a:xfrm>
        </p:spPr>
        <p:txBody>
          <a:bodyPr/>
          <a:lstStyle/>
          <a:p>
            <a:pPr>
              <a:buNone/>
            </a:pPr>
            <a:endParaRPr lang="tr-TR" sz="2000" dirty="0" smtClean="0"/>
          </a:p>
          <a:p>
            <a:pPr>
              <a:buNone/>
            </a:pPr>
            <a:endParaRPr lang="tr-TR" sz="2000" dirty="0" smtClean="0"/>
          </a:p>
          <a:p>
            <a:pPr>
              <a:buNone/>
            </a:pPr>
            <a:r>
              <a:rPr lang="tr-TR" sz="2000" dirty="0" smtClean="0"/>
              <a:t>		</a:t>
            </a:r>
          </a:p>
          <a:p>
            <a:pPr>
              <a:buNone/>
            </a:pPr>
            <a:endParaRPr lang="tr-TR" sz="2000" dirty="0" smtClean="0"/>
          </a:p>
          <a:p>
            <a:pPr>
              <a:buNone/>
            </a:pPr>
            <a:endParaRPr lang="tr-TR" sz="2000" dirty="0" smtClean="0"/>
          </a:p>
          <a:p>
            <a:pPr>
              <a:buNone/>
            </a:pPr>
            <a:r>
              <a:rPr lang="tr-TR" sz="2000" dirty="0" smtClean="0"/>
              <a:t>		Klinik </a:t>
            </a:r>
            <a:r>
              <a:rPr lang="tr-TR" sz="2000" dirty="0"/>
              <a:t>hizmetlerinde </a:t>
            </a:r>
            <a:r>
              <a:rPr lang="tr-TR" sz="2000" dirty="0">
                <a:hlinkClick r:id="rId2" tooltip="Veteriner hekim"/>
              </a:rPr>
              <a:t>veteriner hekime</a:t>
            </a:r>
            <a:r>
              <a:rPr lang="tr-TR" sz="2000" dirty="0"/>
              <a:t> yardımcı olan, yetkileri kapsamında veteriner hekim gözetiminde veya gözetim olmaksızın </a:t>
            </a:r>
            <a:r>
              <a:rPr lang="tr-TR" sz="2000" u="sng" dirty="0">
                <a:hlinkClick r:id="rId3" tooltip="Tedavi"/>
              </a:rPr>
              <a:t>tedavi</a:t>
            </a:r>
            <a:r>
              <a:rPr lang="tr-TR" sz="2000" dirty="0"/>
              <a:t> ve </a:t>
            </a:r>
            <a:r>
              <a:rPr lang="tr-TR" sz="2000" dirty="0">
                <a:hlinkClick r:id="rId4" tooltip="Koruyucu tıp"/>
              </a:rPr>
              <a:t>koruyucu tıp</a:t>
            </a:r>
            <a:r>
              <a:rPr lang="tr-TR" sz="2000" dirty="0"/>
              <a:t> uygulamalarını yerine getiren, kendi alanında yetiştiriciyi hayvan sağlığı konusunda bilgilendiren, yapmış olduğu çalışmalarla ilgili kayıt </a:t>
            </a:r>
            <a:r>
              <a:rPr lang="tr-TR" sz="2000" dirty="0" err="1" smtClean="0"/>
              <a:t>tutanMesleki</a:t>
            </a:r>
            <a:r>
              <a:rPr lang="tr-TR" sz="2000" dirty="0" smtClean="0"/>
              <a:t> </a:t>
            </a:r>
            <a:r>
              <a:rPr lang="tr-TR" sz="2000" dirty="0"/>
              <a:t>kanun, tüzük, yönetmelik, talimat, mesleki literatür ve gelişmeleri takip eden ve mesleki yazışmaları yapma bilgi ve becerisine sahip </a:t>
            </a:r>
            <a:r>
              <a:rPr lang="tr-TR" sz="2000" dirty="0">
                <a:solidFill>
                  <a:srgbClr val="FF0000"/>
                </a:solidFill>
              </a:rPr>
              <a:t>personeldir.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endParaRPr lang="tr-TR" b="1" dirty="0" smtClean="0"/>
          </a:p>
          <a:p>
            <a:pPr algn="ctr"/>
            <a:r>
              <a:rPr lang="tr-TR" sz="2000" b="1" dirty="0" smtClean="0"/>
              <a:t>Veteriner </a:t>
            </a:r>
            <a:r>
              <a:rPr lang="tr-TR" sz="2000" b="1" dirty="0"/>
              <a:t>Sağlık Meslek </a:t>
            </a:r>
            <a:r>
              <a:rPr lang="tr-TR" sz="2000" b="1" dirty="0" smtClean="0"/>
              <a:t>Liseleri</a:t>
            </a:r>
            <a:endParaRPr lang="tr-TR" sz="2000" b="1" dirty="0"/>
          </a:p>
          <a:p>
            <a:endParaRPr lang="tr-TR" sz="2000" dirty="0" smtClean="0"/>
          </a:p>
          <a:p>
            <a:r>
              <a:rPr lang="tr-TR" sz="2000" dirty="0" smtClean="0"/>
              <a:t>Türkiye'de </a:t>
            </a:r>
            <a:r>
              <a:rPr lang="tr-TR" sz="2000" dirty="0"/>
              <a:t>5 adet Veteriner Sağlık Meslek Lisesi mevcuttur</a:t>
            </a:r>
            <a:r>
              <a:rPr lang="tr-TR" sz="2000" dirty="0" smtClean="0"/>
              <a:t>.</a:t>
            </a:r>
          </a:p>
          <a:p>
            <a:endParaRPr lang="tr-TR" sz="2000" dirty="0" smtClean="0"/>
          </a:p>
          <a:p>
            <a:r>
              <a:rPr lang="tr-TR" sz="2000" dirty="0" smtClean="0"/>
              <a:t> </a:t>
            </a:r>
            <a:r>
              <a:rPr lang="tr-TR" sz="2000" dirty="0"/>
              <a:t>Erzincan, Samsun, İstanbul, Konya ve Van'da bu okullardan vardır. Isparta ve Nizip'teki okullar kapatılmıştır. </a:t>
            </a:r>
            <a:endParaRPr lang="tr-TR" sz="2000" dirty="0" smtClean="0"/>
          </a:p>
          <a:p>
            <a:endParaRPr lang="tr-TR" sz="2000" dirty="0" smtClean="0"/>
          </a:p>
          <a:p>
            <a:r>
              <a:rPr lang="tr-TR" sz="2000" dirty="0" smtClean="0"/>
              <a:t>Veteriner </a:t>
            </a:r>
            <a:r>
              <a:rPr lang="tr-TR" sz="2000" dirty="0"/>
              <a:t>Sağlık Meslek Liseleri daha önceleri Tarım ve </a:t>
            </a:r>
            <a:r>
              <a:rPr lang="tr-TR" sz="2000" dirty="0" err="1"/>
              <a:t>Köyişleri</a:t>
            </a:r>
            <a:r>
              <a:rPr lang="tr-TR" sz="2000" dirty="0"/>
              <a:t> Bakanlığına bağlıydı, 2005 yılında M.E.</a:t>
            </a:r>
            <a:r>
              <a:rPr lang="tr-TR" sz="2000" dirty="0" err="1"/>
              <a:t>B'e</a:t>
            </a:r>
            <a:r>
              <a:rPr lang="tr-TR" sz="2000" dirty="0"/>
              <a:t> bağlanmıştır. </a:t>
            </a:r>
            <a:endParaRPr lang="tr-TR" sz="2000" dirty="0" smtClean="0"/>
          </a:p>
          <a:p>
            <a:endParaRPr lang="tr-TR" sz="2000" dirty="0" smtClean="0"/>
          </a:p>
          <a:p>
            <a:r>
              <a:rPr lang="tr-TR" sz="2000" dirty="0" smtClean="0"/>
              <a:t>Okulun </a:t>
            </a:r>
            <a:r>
              <a:rPr lang="tr-TR" sz="2000" dirty="0"/>
              <a:t>adı değiştirilip </a:t>
            </a:r>
            <a:r>
              <a:rPr lang="tr-TR" sz="2000" dirty="0">
                <a:solidFill>
                  <a:srgbClr val="FF0000"/>
                </a:solidFill>
              </a:rPr>
              <a:t>Tarım Meslek Lisesi </a:t>
            </a:r>
            <a:r>
              <a:rPr lang="tr-TR" sz="2000" dirty="0"/>
              <a:t>olmuştur.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964488" cy="6381328"/>
          </a:xfrm>
        </p:spPr>
        <p:txBody>
          <a:bodyPr>
            <a:normAutofit fontScale="77500" lnSpcReduction="20000"/>
          </a:bodyPr>
          <a:lstStyle/>
          <a:p>
            <a:endParaRPr lang="tr-TR" dirty="0" smtClean="0"/>
          </a:p>
          <a:p>
            <a:r>
              <a:rPr lang="tr-TR" dirty="0" smtClean="0"/>
              <a:t>Bu </a:t>
            </a:r>
            <a:r>
              <a:rPr lang="tr-TR" dirty="0"/>
              <a:t>okullardan mezun olanlar </a:t>
            </a:r>
            <a:r>
              <a:rPr lang="tr-TR" dirty="0" smtClean="0"/>
              <a:t>çoğunlukla:</a:t>
            </a:r>
          </a:p>
          <a:p>
            <a:r>
              <a:rPr lang="tr-TR" dirty="0" smtClean="0"/>
              <a:t> </a:t>
            </a:r>
            <a:r>
              <a:rPr lang="tr-TR" dirty="0"/>
              <a:t>Gıda Tarım ve Hayvancılık Bakanlığına bağlı Tarım il ve ilçe müdürlükleri, </a:t>
            </a:r>
            <a:endParaRPr lang="tr-TR" dirty="0" smtClean="0"/>
          </a:p>
          <a:p>
            <a:r>
              <a:rPr lang="tr-TR" dirty="0" smtClean="0"/>
              <a:t>İl </a:t>
            </a:r>
            <a:r>
              <a:rPr lang="tr-TR" dirty="0"/>
              <a:t>kontrol </a:t>
            </a:r>
            <a:r>
              <a:rPr lang="tr-TR" dirty="0" err="1"/>
              <a:t>laboratuvarları</a:t>
            </a:r>
            <a:r>
              <a:rPr lang="tr-TR" dirty="0"/>
              <a:t>, Hayvancılık Araştırma Enstitüleri, Veteriner Kontrol ve Araştırma Enstitüleri, Belediyeler, Damızlık yetiştirici (Sığır, Koyun ve keçi) birlikleri, </a:t>
            </a:r>
            <a:endParaRPr lang="tr-TR" dirty="0" smtClean="0"/>
          </a:p>
          <a:p>
            <a:r>
              <a:rPr lang="tr-TR" dirty="0" smtClean="0"/>
              <a:t>Süt </a:t>
            </a:r>
            <a:r>
              <a:rPr lang="tr-TR" dirty="0"/>
              <a:t>üretici Birlikleri, Hayvan ve hayvan ürünleri yarışmalarında görevli olarak, Arıcılık, At yetiştiriciliği, Özel Veteriner Klinikleri (poliklinik, Pet-klinikleri), </a:t>
            </a:r>
            <a:endParaRPr lang="tr-TR" dirty="0" smtClean="0"/>
          </a:p>
          <a:p>
            <a:r>
              <a:rPr lang="tr-TR" dirty="0" smtClean="0"/>
              <a:t>Hayvan </a:t>
            </a:r>
            <a:r>
              <a:rPr lang="tr-TR" dirty="0"/>
              <a:t>Hastaneleri, Büyük ve küçükbaş hayvan çiftlikleri, Hayvancılık işletmeleri, </a:t>
            </a:r>
            <a:endParaRPr lang="tr-TR" dirty="0" smtClean="0"/>
          </a:p>
          <a:p>
            <a:r>
              <a:rPr lang="tr-TR" dirty="0" smtClean="0"/>
              <a:t>Kamuya </a:t>
            </a:r>
            <a:r>
              <a:rPr lang="tr-TR" dirty="0"/>
              <a:t>ait üretim çiftlikleri, Gıda üretim tesisleri, Yem </a:t>
            </a:r>
            <a:r>
              <a:rPr lang="tr-TR" dirty="0" err="1"/>
              <a:t>sanayii</a:t>
            </a:r>
            <a:r>
              <a:rPr lang="tr-TR" dirty="0"/>
              <a:t>, Deney hayvanlarının üretim yerleri ve deney yapacak olan </a:t>
            </a:r>
            <a:r>
              <a:rPr lang="tr-TR" dirty="0" err="1"/>
              <a:t>laboratuvarlar</a:t>
            </a:r>
            <a:r>
              <a:rPr lang="tr-TR" dirty="0"/>
              <a:t>, hayvanat bahçeleri, hayvan barınakları</a:t>
            </a:r>
            <a:r>
              <a:rPr lang="tr-TR" dirty="0" smtClean="0"/>
              <a:t>,</a:t>
            </a:r>
          </a:p>
          <a:p>
            <a:r>
              <a:rPr lang="tr-TR" dirty="0" smtClean="0"/>
              <a:t>Veteriner </a:t>
            </a:r>
            <a:r>
              <a:rPr lang="tr-TR" dirty="0"/>
              <a:t>ilaç, aşı, serum, araç ve gereç üretimini yapan ve bunların tanıtımını pazarlamasını yapan firmalar ile yetki ve sorumlulukları içine giren diğer kuruluşlar </a:t>
            </a:r>
            <a:r>
              <a:rPr lang="tr-TR" b="1" dirty="0">
                <a:solidFill>
                  <a:srgbClr val="FF0000"/>
                </a:solidFill>
              </a:rPr>
              <a:t>çalışma </a:t>
            </a:r>
            <a:r>
              <a:rPr lang="tr-TR" b="1" dirty="0" smtClean="0">
                <a:solidFill>
                  <a:srgbClr val="FF0000"/>
                </a:solidFill>
              </a:rPr>
              <a:t>alanlarıdır</a:t>
            </a:r>
            <a:endParaRPr lang="tr-TR"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340768"/>
            <a:ext cx="7772400" cy="4896544"/>
          </a:xfrm>
        </p:spPr>
        <p:txBody>
          <a:bodyPr>
            <a:normAutofit/>
          </a:bodyPr>
          <a:lstStyle/>
          <a:p>
            <a:r>
              <a:rPr lang="tr-TR" sz="2000" dirty="0" smtClean="0"/>
              <a:t> KPSS sınavına girmek suretiyle kamuda görev alırlar. Özel sektörde yetki ve sorumlulukları çerçevesinde görev alabilirler. </a:t>
            </a:r>
            <a:r>
              <a:rPr lang="tr-TR" sz="2000" dirty="0" smtClean="0">
                <a:hlinkClick r:id="rId2" tooltip="Veteriner Hekim"/>
              </a:rPr>
              <a:t>Veteriner Hekim</a:t>
            </a:r>
            <a:r>
              <a:rPr lang="tr-TR" sz="2000" dirty="0" smtClean="0"/>
              <a:t>, </a:t>
            </a:r>
            <a:r>
              <a:rPr lang="tr-TR" sz="2000" dirty="0" smtClean="0">
                <a:hlinkClick r:id="rId3" tooltip="Veteriner Sağlık Teknikeri"/>
              </a:rPr>
              <a:t>Veteriner Sağlık Teknikeri</a:t>
            </a:r>
            <a:r>
              <a:rPr lang="tr-TR" sz="2000" dirty="0" smtClean="0"/>
              <a:t>, Hayvan Sağlık Teknikerleri ile birlikte çalışırlar. Hayvancılık ünitelerinde çalışırlar. Ayrıca kendi özel </a:t>
            </a:r>
            <a:r>
              <a:rPr lang="tr-TR" sz="2000" dirty="0" smtClean="0">
                <a:hlinkClick r:id="rId4" tooltip="Hayvan sağlık kabini"/>
              </a:rPr>
              <a:t>hayvan sağlık kabini</a:t>
            </a:r>
            <a:r>
              <a:rPr lang="tr-TR" sz="2000" dirty="0" smtClean="0"/>
              <a:t> de açabilirler. Hayvan Sağlığı Memuru, Veteriner Teknisyeni ve Suni Tohumlama Teknisyeni olarak da anılırlar.</a:t>
            </a:r>
            <a:endParaRPr lang="tr-T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endParaRPr lang="tr-TR" dirty="0" smtClean="0"/>
          </a:p>
          <a:p>
            <a:pPr lvl="1"/>
            <a:r>
              <a:rPr lang="tr-TR" dirty="0" smtClean="0"/>
              <a:t>  </a:t>
            </a:r>
            <a:r>
              <a:rPr lang="tr-TR" sz="2400" dirty="0" smtClean="0"/>
              <a:t>Hayvan </a:t>
            </a:r>
            <a:r>
              <a:rPr lang="tr-TR" sz="2400" dirty="0"/>
              <a:t>hastalıkları ile mücadele edecek, koruyucu önlemler alacak, salgın hastalıklarla mücadele edecek, önemli hastalıkların eradikasyonu ile yerli hayvanların ıslah edilerek verim düzeylerinin arttırılmasına yönelik çalışmalarda görev alacak meslek elemanlarına olan ihtiyaç artarak devam etmektedir.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İnsanlığın gıda ve giyecek ihtiyacı </a:t>
            </a:r>
            <a:r>
              <a:rPr lang="tr-TR" dirty="0" err="1" smtClean="0"/>
              <a:t>varolduğu</a:t>
            </a:r>
            <a:r>
              <a:rPr lang="tr-TR" dirty="0" smtClean="0"/>
              <a:t> sürece, hayvancılıkta </a:t>
            </a:r>
            <a:r>
              <a:rPr lang="tr-TR" dirty="0" err="1" smtClean="0"/>
              <a:t>varolmaya</a:t>
            </a:r>
            <a:r>
              <a:rPr lang="tr-TR" dirty="0" smtClean="0"/>
              <a:t> devam edecektir. Verim artışı ve ürün çeşidinin çoğalması ile ekonomik olarak üreticisine katkı sağlayacağından iyi bir planlama ile tarımsal sanayide </a:t>
            </a:r>
            <a:r>
              <a:rPr lang="tr-TR" dirty="0" err="1" smtClean="0"/>
              <a:t>varolacaktır</a:t>
            </a:r>
            <a:r>
              <a:rPr lang="tr-TR" dirty="0" smtClean="0"/>
              <a: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1783560"/>
            <a:ext cx="7931224" cy="4572000"/>
          </a:xfrm>
        </p:spPr>
        <p:txBody>
          <a:bodyPr/>
          <a:lstStyle/>
          <a:p>
            <a:pPr>
              <a:buNone/>
            </a:pPr>
            <a:r>
              <a:rPr lang="tr-TR" dirty="0" smtClean="0"/>
              <a:t>	Bu da üretici ile birlikte sektörde çalışan veterinerlik, kimyasal sanayi, üretim ve pazarlama işinde çalışacak elemanlarına olan ihtiyacı arttıracaktır. Kalkınmakta olan Türkiye için stratejik bir alandır.</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TotalTime>
  <Words>353</Words>
  <Application>Microsoft Office PowerPoint</Application>
  <PresentationFormat>Ekran Gösterisi (4:3)</PresentationFormat>
  <Paragraphs>38</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Metro</vt:lpstr>
      <vt:lpstr>TUŞBA  MESLEKİ VE TEKNİK ANADOLU LİSESİ</vt:lpstr>
      <vt:lpstr>   HAYVAN SAĞLIĞI ALANI</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 SAĞLİĞİ ALANI</dc:title>
  <dc:creator>exper1</dc:creator>
  <cp:lastModifiedBy>Office 2010</cp:lastModifiedBy>
  <cp:revision>5</cp:revision>
  <dcterms:created xsi:type="dcterms:W3CDTF">2016-04-29T08:13:35Z</dcterms:created>
  <dcterms:modified xsi:type="dcterms:W3CDTF">2017-03-20T07:44:11Z</dcterms:modified>
</cp:coreProperties>
</file>